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2" r:id="rId3"/>
    <p:sldId id="274" r:id="rId4"/>
    <p:sldId id="257" r:id="rId5"/>
    <p:sldId id="261" r:id="rId6"/>
    <p:sldId id="266" r:id="rId7"/>
    <p:sldId id="263" r:id="rId8"/>
    <p:sldId id="264" r:id="rId9"/>
    <p:sldId id="265" r:id="rId10"/>
    <p:sldId id="273" r:id="rId11"/>
    <p:sldId id="275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AD0"/>
    <a:srgbClr val="FFFE78"/>
    <a:srgbClr val="876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67"/>
    <p:restoredTop sz="96327"/>
  </p:normalViewPr>
  <p:slideViewPr>
    <p:cSldViewPr snapToGrid="0">
      <p:cViewPr>
        <p:scale>
          <a:sx n="102" d="100"/>
          <a:sy n="102" d="100"/>
        </p:scale>
        <p:origin x="46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9964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1649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494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292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4750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534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7549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6606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438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1165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176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8E65A-4DFF-924D-91C2-70F1299F47E6}" type="datetimeFigureOut">
              <a:rPr lang="da-DK" smtClean="0"/>
              <a:t>11.10.2023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51E0-8794-4E44-B363-DC4D777911C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7669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D5571-EB54-982F-2E0A-8F1252524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>
                <a:solidFill>
                  <a:srgbClr val="876566"/>
                </a:solidFill>
                <a:latin typeface="Magilio" pitchFamily="2" charset="0"/>
              </a:rPr>
              <a:t>UX Præsentation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41BE5D7-91AD-CC5F-2A83-9128370FD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03_04_01</a:t>
            </a:r>
          </a:p>
          <a:p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TEMA 3 – GRUNDLÆGGENDE UX/UI</a:t>
            </a:r>
          </a:p>
          <a:p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ASTA</a:t>
            </a:r>
          </a:p>
        </p:txBody>
      </p:sp>
    </p:spTree>
    <p:extLst>
      <p:ext uri="{BB962C8B-B14F-4D97-AF65-F5344CB8AC3E}">
        <p14:creationId xmlns:p14="http://schemas.microsoft.com/office/powerpoint/2010/main" val="3145268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TÆNKEHØJTTEST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6D0CA1E-750F-16DE-8F5A-308CC0E5D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2"/>
            <a:ext cx="10515600" cy="51151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a-DK" sz="3200" dirty="0">
                <a:solidFill>
                  <a:srgbClr val="FFFE78"/>
                </a:solidFill>
                <a:latin typeface="Bosch" pitchFamily="2" charset="0"/>
              </a:rPr>
              <a:t>ANNIKA</a:t>
            </a:r>
          </a:p>
          <a:p>
            <a:pPr marL="0" indent="0">
              <a:buNone/>
            </a:pPr>
            <a:endParaRPr lang="da-DK" sz="3200" dirty="0">
              <a:solidFill>
                <a:srgbClr val="FFFE78"/>
              </a:solidFill>
              <a:latin typeface="Bosch" pitchFamily="2" charset="0"/>
            </a:endParaRPr>
          </a:p>
          <a:p>
            <a:pPr marL="0" indent="0">
              <a:buNone/>
            </a:pPr>
            <a:r>
              <a:rPr lang="da-DK" sz="2200" b="1" dirty="0">
                <a:solidFill>
                  <a:srgbClr val="DEDAD0"/>
                </a:solidFill>
                <a:latin typeface="Bosch" pitchFamily="2" charset="0"/>
              </a:rPr>
              <a:t>HVAD ER DIT UMIDDELBARE INDTRYK?</a:t>
            </a:r>
          </a:p>
          <a:p>
            <a:r>
              <a:rPr lang="da-DK" sz="2000" dirty="0">
                <a:solidFill>
                  <a:srgbClr val="DEDAD0"/>
                </a:solidFill>
                <a:latin typeface="Bosch" pitchFamily="2" charset="0"/>
              </a:rPr>
              <a:t>Pæn, æstetisk, overskuelig, kan ikke lide den gule farve på forsiden</a:t>
            </a:r>
          </a:p>
          <a:p>
            <a:pPr marL="0" indent="0">
              <a:buNone/>
            </a:pPr>
            <a:endParaRPr lang="da-DK" sz="2000" dirty="0">
              <a:solidFill>
                <a:srgbClr val="DEDAD0"/>
              </a:solidFill>
              <a:latin typeface="Bosch" pitchFamily="2" charset="0"/>
            </a:endParaRPr>
          </a:p>
          <a:p>
            <a:pPr marL="0" indent="0">
              <a:buNone/>
            </a:pPr>
            <a:r>
              <a:rPr lang="da-DK" sz="2200" b="1" dirty="0">
                <a:solidFill>
                  <a:srgbClr val="DEDAD0"/>
                </a:solidFill>
                <a:latin typeface="Bosch" pitchFamily="2" charset="0"/>
              </a:rPr>
              <a:t>HVAD ER DET FØRSTE DU SER?</a:t>
            </a:r>
          </a:p>
          <a:p>
            <a:r>
              <a:rPr lang="da-DK" sz="2000" dirty="0">
                <a:solidFill>
                  <a:srgbClr val="DEDAD0"/>
                </a:solidFill>
                <a:latin typeface="Bosch" pitchFamily="2" charset="0"/>
              </a:rPr>
              <a:t>Forside billedet, det er det mest iøjnefaldende</a:t>
            </a:r>
          </a:p>
          <a:p>
            <a:endParaRPr lang="da-DK" sz="2000" dirty="0">
              <a:solidFill>
                <a:srgbClr val="DEDAD0"/>
              </a:solidFill>
              <a:latin typeface="Bosch" pitchFamily="2" charset="0"/>
            </a:endParaRPr>
          </a:p>
          <a:p>
            <a:pPr marL="0" indent="0">
              <a:buNone/>
            </a:pPr>
            <a:r>
              <a:rPr lang="da-DK" sz="2200" b="1" dirty="0">
                <a:solidFill>
                  <a:srgbClr val="DEDAD0"/>
                </a:solidFill>
                <a:latin typeface="Bosch" pitchFamily="2" charset="0"/>
              </a:rPr>
              <a:t>HVAD SYNES DU OM DESIGNET OG LAYOUT?</a:t>
            </a:r>
          </a:p>
          <a:p>
            <a:r>
              <a:rPr lang="da-DK" sz="2000" dirty="0">
                <a:solidFill>
                  <a:srgbClr val="DEDAD0"/>
                </a:solidFill>
                <a:latin typeface="Bosch" pitchFamily="2" charset="0"/>
              </a:rPr>
              <a:t>Brugbar, til at navigere rundt i – kan dog stadig ikke lide den gule farve på siderne</a:t>
            </a:r>
          </a:p>
          <a:p>
            <a:pPr marL="0" indent="0">
              <a:buNone/>
            </a:pPr>
            <a:endParaRPr lang="da-DK" sz="2000" dirty="0">
              <a:solidFill>
                <a:srgbClr val="DEDAD0"/>
              </a:solidFill>
              <a:latin typeface="Bosch" pitchFamily="2" charset="0"/>
            </a:endParaRPr>
          </a:p>
          <a:p>
            <a:pPr marL="0" indent="0">
              <a:buNone/>
            </a:pPr>
            <a:r>
              <a:rPr lang="da-DK" sz="2200" b="1" dirty="0">
                <a:solidFill>
                  <a:srgbClr val="DEDAD0"/>
                </a:solidFill>
                <a:latin typeface="Bosch" pitchFamily="2" charset="0"/>
              </a:rPr>
              <a:t>Hvad tænker du hjemmesidens formål er?</a:t>
            </a:r>
          </a:p>
          <a:p>
            <a:r>
              <a:rPr lang="da-DK" sz="2000" dirty="0">
                <a:solidFill>
                  <a:srgbClr val="DEDAD0"/>
                </a:solidFill>
                <a:latin typeface="Bosch" pitchFamily="2" charset="0"/>
              </a:rPr>
              <a:t>At sælge keramik – muligvis kurser</a:t>
            </a:r>
            <a:br>
              <a:rPr lang="da-DK" sz="2000" dirty="0">
                <a:solidFill>
                  <a:srgbClr val="DEDAD0"/>
                </a:solidFill>
                <a:latin typeface="Bosch" pitchFamily="2" charset="0"/>
              </a:rPr>
            </a:br>
            <a:br>
              <a:rPr lang="da-DK" sz="2000" dirty="0">
                <a:solidFill>
                  <a:srgbClr val="DEDAD0"/>
                </a:solidFill>
                <a:latin typeface="Bosch" pitchFamily="2" charset="0"/>
              </a:rPr>
            </a:br>
            <a:endParaRPr lang="da-DK" sz="2000" dirty="0">
              <a:solidFill>
                <a:srgbClr val="DEDAD0"/>
              </a:solidFill>
              <a:latin typeface="Bosch" pitchFamily="2" charset="0"/>
            </a:endParaRPr>
          </a:p>
          <a:p>
            <a:pPr marL="0" indent="0">
              <a:buNone/>
            </a:pPr>
            <a:endParaRPr lang="da-DK" sz="3000" dirty="0">
              <a:solidFill>
                <a:srgbClr val="FFFE78"/>
              </a:solidFill>
              <a:latin typeface="Bosch" pitchFamily="2" charset="0"/>
            </a:endParaRPr>
          </a:p>
          <a:p>
            <a:pPr marL="0" indent="0">
              <a:buNone/>
            </a:pPr>
            <a:endParaRPr lang="da-DK" sz="3000" dirty="0">
              <a:solidFill>
                <a:srgbClr val="FFFE78"/>
              </a:solidFill>
              <a:latin typeface="Bosch" pitchFamily="2" charset="0"/>
            </a:endParaRPr>
          </a:p>
          <a:p>
            <a:endParaRPr lang="da-DK" dirty="0">
              <a:solidFill>
                <a:srgbClr val="FFFE78"/>
              </a:solidFill>
              <a:latin typeface="Bosch" pitchFamily="2" charset="0"/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ACE7C418-A14C-9C6A-E9DB-B0F60CDBCDF8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261812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RESULTAT AF TEST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6D0CA1E-750F-16DE-8F5A-308CC0E5D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071"/>
            <a:ext cx="10515600" cy="4155672"/>
          </a:xfrm>
        </p:spPr>
        <p:txBody>
          <a:bodyPr>
            <a:normAutofit fontScale="92500" lnSpcReduction="20000"/>
          </a:bodyPr>
          <a:lstStyle/>
          <a:p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Brugbar</a:t>
            </a:r>
          </a:p>
          <a:p>
            <a:pPr lvl="1"/>
            <a:r>
              <a:rPr lang="da-DK" dirty="0">
                <a:solidFill>
                  <a:srgbClr val="DEDAD0"/>
                </a:solidFill>
                <a:latin typeface="Bosch" pitchFamily="2" charset="0"/>
              </a:rPr>
              <a:t>Tydelig / god navigation</a:t>
            </a:r>
          </a:p>
          <a:p>
            <a:pPr marL="457200" lvl="1" indent="0">
              <a:buNone/>
            </a:pPr>
            <a:endParaRPr lang="da-DK" dirty="0">
              <a:solidFill>
                <a:srgbClr val="DEDAD0"/>
              </a:solidFill>
              <a:latin typeface="Bosch" pitchFamily="2" charset="0"/>
            </a:endParaRPr>
          </a:p>
          <a:p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Emnet er tydeligt</a:t>
            </a:r>
          </a:p>
          <a:p>
            <a:pPr lvl="1"/>
            <a:r>
              <a:rPr lang="da-DK" dirty="0">
                <a:solidFill>
                  <a:srgbClr val="DEDAD0"/>
                </a:solidFill>
                <a:latin typeface="Bosch" pitchFamily="2" charset="0"/>
              </a:rPr>
              <a:t>Keramik</a:t>
            </a:r>
          </a:p>
          <a:p>
            <a:pPr marL="457200" lvl="1" indent="0">
              <a:buNone/>
            </a:pPr>
            <a:endParaRPr lang="da-DK" dirty="0">
              <a:solidFill>
                <a:srgbClr val="DEDAD0"/>
              </a:solidFill>
              <a:latin typeface="Bosch" pitchFamily="2" charset="0"/>
            </a:endParaRPr>
          </a:p>
          <a:p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Første man ser er forside billedet</a:t>
            </a:r>
          </a:p>
          <a:p>
            <a:pPr marL="0" indent="0">
              <a:buNone/>
            </a:pPr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Knappen skal tydeliggøres - hovedformål bør fremhæves</a:t>
            </a:r>
          </a:p>
          <a:p>
            <a:pPr lvl="1"/>
            <a:r>
              <a:rPr lang="da-DK" dirty="0">
                <a:solidFill>
                  <a:srgbClr val="DEDAD0"/>
                </a:solidFill>
                <a:latin typeface="Bosch" pitchFamily="2" charset="0"/>
              </a:rPr>
              <a:t>Flyt knap op</a:t>
            </a:r>
          </a:p>
          <a:p>
            <a:pPr lvl="1"/>
            <a:r>
              <a:rPr lang="da-DK" dirty="0">
                <a:solidFill>
                  <a:srgbClr val="DEDAD0"/>
                </a:solidFill>
                <a:latin typeface="Bosch" pitchFamily="2" charset="0"/>
              </a:rPr>
              <a:t>Giv den en helt anden farve!</a:t>
            </a:r>
          </a:p>
          <a:p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pPr lvl="1"/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pPr marL="457200" lvl="1" indent="0">
              <a:buNone/>
            </a:pPr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pPr marL="457200" lvl="1" indent="0">
              <a:buNone/>
            </a:pPr>
            <a:endParaRPr lang="da-DK" dirty="0">
              <a:solidFill>
                <a:srgbClr val="FFFE78"/>
              </a:solidFill>
              <a:latin typeface="Bosch" pitchFamily="2" charset="0"/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ACE7C418-A14C-9C6A-E9DB-B0F60CDBCDF8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391681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5000">
                <a:solidFill>
                  <a:srgbClr val="876566"/>
                </a:solidFill>
                <a:latin typeface="Magilio" pitchFamily="2" charset="0"/>
              </a:rPr>
              <a:t>VISUEL INSPIRATION OG VALG</a:t>
            </a:r>
            <a:endParaRPr lang="da-DK" sz="5000" dirty="0">
              <a:solidFill>
                <a:srgbClr val="876566"/>
              </a:solidFill>
              <a:latin typeface="Magilio" pitchFamily="2" charset="0"/>
            </a:endParaRPr>
          </a:p>
        </p:txBody>
      </p:sp>
      <p:pic>
        <p:nvPicPr>
          <p:cNvPr id="6" name="Billede 5" descr="Et billede, der indeholder collage, kunst, mosaik, hjul&#10;&#10;Automatisk genereret beskrivelse">
            <a:extLst>
              <a:ext uri="{FF2B5EF4-FFF2-40B4-BE49-F238E27FC236}">
                <a16:creationId xmlns:a16="http://schemas.microsoft.com/office/drawing/2014/main" id="{237CBF43-151A-1F4D-0A89-B57C7DBA2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688" y="4446831"/>
            <a:ext cx="4759798" cy="2255427"/>
          </a:xfrm>
          <a:prstGeom prst="rect">
            <a:avLst/>
          </a:prstGeom>
        </p:spPr>
      </p:pic>
      <p:pic>
        <p:nvPicPr>
          <p:cNvPr id="8" name="Billede 7" descr="Et billede, der indeholder Rektangel, Farverigt, skærmbillede, kvadratisk&#10;&#10;Automatisk genereret beskrivelse">
            <a:extLst>
              <a:ext uri="{FF2B5EF4-FFF2-40B4-BE49-F238E27FC236}">
                <a16:creationId xmlns:a16="http://schemas.microsoft.com/office/drawing/2014/main" id="{050B7A22-33E3-AF8C-8A77-C5383FF6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6" y="3429000"/>
            <a:ext cx="4004301" cy="3223973"/>
          </a:xfrm>
          <a:prstGeom prst="rect">
            <a:avLst/>
          </a:prstGeom>
        </p:spPr>
      </p:pic>
      <p:pic>
        <p:nvPicPr>
          <p:cNvPr id="10" name="Billede 9" descr="Et billede, der indeholder collage, kunst, Fotomontage, mosaik&#10;&#10;Automatisk genereret beskrivelse">
            <a:extLst>
              <a:ext uri="{FF2B5EF4-FFF2-40B4-BE49-F238E27FC236}">
                <a16:creationId xmlns:a16="http://schemas.microsoft.com/office/drawing/2014/main" id="{24AF28F2-7779-08D9-8E6F-04C881E86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517" y="1407954"/>
            <a:ext cx="3650383" cy="2900179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B692C726-B8B7-3ED5-5823-D04F6AE870FE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>
                <a:solidFill>
                  <a:srgbClr val="DEDAD0"/>
                </a:solidFill>
                <a:latin typeface="Magilio" pitchFamily="2" charset="0"/>
              </a:rPr>
              <a:t>LAGOENA FIGULI</a:t>
            </a:r>
            <a:endParaRPr lang="da-DK" sz="2000" dirty="0">
              <a:solidFill>
                <a:srgbClr val="DEDAD0"/>
              </a:solidFill>
              <a:latin typeface="Magilio" pitchFamily="2" charset="0"/>
            </a:endParaRPr>
          </a:p>
        </p:txBody>
      </p:sp>
      <p:pic>
        <p:nvPicPr>
          <p:cNvPr id="13" name="Billede 12" descr="Et billede, der indeholder tekst, skærmbillede, Font/skrifttype&#10;&#10;Automatisk genereret beskrivelse">
            <a:extLst>
              <a:ext uri="{FF2B5EF4-FFF2-40B4-BE49-F238E27FC236}">
                <a16:creationId xmlns:a16="http://schemas.microsoft.com/office/drawing/2014/main" id="{4777381D-602D-9E30-0F1D-CE1D75A15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596" y="1462585"/>
            <a:ext cx="3299171" cy="2310058"/>
          </a:xfrm>
          <a:prstGeom prst="rect">
            <a:avLst/>
          </a:prstGeom>
        </p:spPr>
      </p:pic>
      <p:pic>
        <p:nvPicPr>
          <p:cNvPr id="15" name="Billede 14" descr="Et billede, der indeholder tekst, skærmbillede, dokument, Tryk&#10;&#10;Automatisk genereret beskrivelse">
            <a:extLst>
              <a:ext uri="{FF2B5EF4-FFF2-40B4-BE49-F238E27FC236}">
                <a16:creationId xmlns:a16="http://schemas.microsoft.com/office/drawing/2014/main" id="{A576729E-2F44-C2CF-F467-8486D44A9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780" y="3907269"/>
            <a:ext cx="1352626" cy="2865534"/>
          </a:xfrm>
          <a:prstGeom prst="rect">
            <a:avLst/>
          </a:prstGeom>
        </p:spPr>
      </p:pic>
      <p:pic>
        <p:nvPicPr>
          <p:cNvPr id="17" name="Billede 16" descr="Et billede, der indeholder tekst, håndskrift, linje/række, Font/skrifttype&#10;&#10;Automatisk genereret beskrivelse">
            <a:extLst>
              <a:ext uri="{FF2B5EF4-FFF2-40B4-BE49-F238E27FC236}">
                <a16:creationId xmlns:a16="http://schemas.microsoft.com/office/drawing/2014/main" id="{D30219DD-6A96-0056-22B2-839933B41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714" y="1690688"/>
            <a:ext cx="4150521" cy="15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51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43" y="1951442"/>
            <a:ext cx="3380527" cy="16429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STYLETILE</a:t>
            </a:r>
            <a:endParaRPr lang="en-US" sz="5000" kern="1200" dirty="0">
              <a:solidFill>
                <a:schemeClr val="tx2"/>
              </a:solidFill>
              <a:latin typeface="Magilio" pitchFamily="2" charset="0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015288-DD0D-B138-6EF1-B6B53ABBF64B}"/>
              </a:ext>
            </a:extLst>
          </p:cNvPr>
          <p:cNvSpPr txBox="1"/>
          <p:nvPr/>
        </p:nvSpPr>
        <p:spPr>
          <a:xfrm>
            <a:off x="899811" y="2596242"/>
            <a:ext cx="3380527" cy="3652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ladsholder til indhold 5" descr="Et billede, der indeholder tekst, skærmbillede, Font/skrifttype, Website&#10;&#10;Automatisk genereret beskrivelse">
            <a:extLst>
              <a:ext uri="{FF2B5EF4-FFF2-40B4-BE49-F238E27FC236}">
                <a16:creationId xmlns:a16="http://schemas.microsoft.com/office/drawing/2014/main" id="{0D31B420-8B69-D959-58ED-FBDEF5B1C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2453" y="572569"/>
            <a:ext cx="6828992" cy="6043658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4352FC7B-6441-F4BC-D7E0-A4C06917E000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232434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KODET SITE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6D0CA1E-750F-16DE-8F5A-308CC0E5D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a-DK" sz="3000" dirty="0" err="1">
                <a:solidFill>
                  <a:srgbClr val="FFFE78"/>
                </a:solidFill>
                <a:latin typeface="Bosch" pitchFamily="2" charset="0"/>
              </a:rPr>
              <a:t>astasemlerm.dk</a:t>
            </a:r>
            <a:r>
              <a:rPr lang="da-DK" sz="3000" dirty="0">
                <a:solidFill>
                  <a:srgbClr val="FFFE78"/>
                </a:solidFill>
                <a:latin typeface="Bosch" pitchFamily="2" charset="0"/>
              </a:rPr>
              <a:t>/</a:t>
            </a:r>
            <a:r>
              <a:rPr lang="da-DK" sz="3000" dirty="0" err="1">
                <a:solidFill>
                  <a:srgbClr val="FFFE78"/>
                </a:solidFill>
                <a:latin typeface="Bosch" pitchFamily="2" charset="0"/>
              </a:rPr>
              <a:t>kea</a:t>
            </a:r>
            <a:r>
              <a:rPr lang="da-DK" sz="3000" dirty="0">
                <a:solidFill>
                  <a:srgbClr val="FFFE78"/>
                </a:solidFill>
                <a:latin typeface="Bosch" pitchFamily="2" charset="0"/>
              </a:rPr>
              <a:t>/03_ux/01_kodet_site</a:t>
            </a:r>
          </a:p>
          <a:p>
            <a:endParaRPr lang="da-DK" dirty="0">
              <a:solidFill>
                <a:srgbClr val="FFFE78"/>
              </a:solidFill>
            </a:endParaRPr>
          </a:p>
        </p:txBody>
      </p:sp>
      <p:pic>
        <p:nvPicPr>
          <p:cNvPr id="5" name="Skærmoptagelse 2023-10-12 kl. 07.38.49.mov">
            <a:hlinkClick r:id="" action="ppaction://media"/>
            <a:extLst>
              <a:ext uri="{FF2B5EF4-FFF2-40B4-BE49-F238E27FC236}">
                <a16:creationId xmlns:a16="http://schemas.microsoft.com/office/drawing/2014/main" id="{55F4D093-29D0-755A-FB4A-8E154CD893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562224"/>
            <a:ext cx="5999480" cy="3749675"/>
          </a:xfrm>
          <a:prstGeom prst="rect">
            <a:avLst/>
          </a:prstGeom>
        </p:spPr>
      </p:pic>
      <p:pic>
        <p:nvPicPr>
          <p:cNvPr id="6" name="Skærmoptagelse 2023-10-12 kl. 07.37.30.mov">
            <a:hlinkClick r:id="" action="ppaction://media"/>
            <a:extLst>
              <a:ext uri="{FF2B5EF4-FFF2-40B4-BE49-F238E27FC236}">
                <a16:creationId xmlns:a16="http://schemas.microsoft.com/office/drawing/2014/main" id="{0335A142-E5F7-C12C-9D87-F2A07E94CA3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520" y="2574751"/>
            <a:ext cx="5999480" cy="3749675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19485AD8-6B99-5891-A2F5-3B2E8F10CD30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205634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LIGHTHOUSE TEST RESULTATER</a:t>
            </a:r>
          </a:p>
        </p:txBody>
      </p:sp>
      <p:pic>
        <p:nvPicPr>
          <p:cNvPr id="6" name="Pladsholder til indhold 5" descr="Et billede, der indeholder tekst, skærmbillede, design&#10;&#10;Automatisk genereret beskrivelse">
            <a:extLst>
              <a:ext uri="{FF2B5EF4-FFF2-40B4-BE49-F238E27FC236}">
                <a16:creationId xmlns:a16="http://schemas.microsoft.com/office/drawing/2014/main" id="{A14D1E53-4000-944C-BDE6-5C8B0F1A7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84" y="2275244"/>
            <a:ext cx="3627501" cy="4351338"/>
          </a:xfrm>
        </p:spPr>
      </p:pic>
      <p:pic>
        <p:nvPicPr>
          <p:cNvPr id="8" name="Billede 7" descr="Et billede, der indeholder tekst, skærmbillede, software, Website&#10;&#10;Automatisk genereret beskrivelse">
            <a:extLst>
              <a:ext uri="{FF2B5EF4-FFF2-40B4-BE49-F238E27FC236}">
                <a16:creationId xmlns:a16="http://schemas.microsoft.com/office/drawing/2014/main" id="{223E74D8-87FC-B7AE-C69F-5AB3AE5D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531" y="2275244"/>
            <a:ext cx="3633075" cy="4351338"/>
          </a:xfrm>
          <a:prstGeom prst="rect">
            <a:avLst/>
          </a:prstGeom>
        </p:spPr>
      </p:pic>
      <p:pic>
        <p:nvPicPr>
          <p:cNvPr id="10" name="Billede 9" descr="Et billede, der indeholder tekst, skærmbillede, software, Website&#10;&#10;Automatisk genereret beskrivelse">
            <a:extLst>
              <a:ext uri="{FF2B5EF4-FFF2-40B4-BE49-F238E27FC236}">
                <a16:creationId xmlns:a16="http://schemas.microsoft.com/office/drawing/2014/main" id="{8AC6FB93-2226-66D4-A26B-BF7085ED0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317" y="2275244"/>
            <a:ext cx="3616371" cy="4351338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657B2E9F-7046-253D-BBF4-0EF64E06BF35}"/>
              </a:ext>
            </a:extLst>
          </p:cNvPr>
          <p:cNvSpPr txBox="1"/>
          <p:nvPr/>
        </p:nvSpPr>
        <p:spPr>
          <a:xfrm>
            <a:off x="300184" y="1726371"/>
            <a:ext cx="33265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500" dirty="0">
                <a:solidFill>
                  <a:srgbClr val="FFFE78"/>
                </a:solidFill>
                <a:latin typeface="Bosch" pitchFamily="2" charset="0"/>
              </a:rPr>
              <a:t>INDEX DEKSTOP</a:t>
            </a:r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F84ED3C5-6BEB-D313-EDFA-B0E44E0357BB}"/>
              </a:ext>
            </a:extLst>
          </p:cNvPr>
          <p:cNvSpPr txBox="1"/>
          <p:nvPr/>
        </p:nvSpPr>
        <p:spPr>
          <a:xfrm>
            <a:off x="3298409" y="1762507"/>
            <a:ext cx="564131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500" dirty="0">
                <a:solidFill>
                  <a:srgbClr val="FFFE78"/>
                </a:solidFill>
                <a:latin typeface="Bosch" pitchFamily="2" charset="0"/>
              </a:rPr>
              <a:t>GAVEIDEER OG INSPIRATION DEKSTOP</a:t>
            </a:r>
          </a:p>
        </p:txBody>
      </p:sp>
      <p:sp>
        <p:nvSpPr>
          <p:cNvPr id="15" name="Tekstfelt 14">
            <a:extLst>
              <a:ext uri="{FF2B5EF4-FFF2-40B4-BE49-F238E27FC236}">
                <a16:creationId xmlns:a16="http://schemas.microsoft.com/office/drawing/2014/main" id="{CD87E1BC-6A8B-EE89-0861-BECEAFC2F662}"/>
              </a:ext>
            </a:extLst>
          </p:cNvPr>
          <p:cNvSpPr txBox="1"/>
          <p:nvPr/>
        </p:nvSpPr>
        <p:spPr>
          <a:xfrm>
            <a:off x="9393247" y="1726371"/>
            <a:ext cx="33265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500" dirty="0">
                <a:solidFill>
                  <a:srgbClr val="FFFE78"/>
                </a:solidFill>
                <a:latin typeface="Bosch" pitchFamily="2" charset="0"/>
              </a:rPr>
              <a:t>TIL HAM DEKSTOP</a:t>
            </a:r>
          </a:p>
        </p:txBody>
      </p:sp>
      <p:sp>
        <p:nvSpPr>
          <p:cNvPr id="17" name="Tekstfelt 16">
            <a:extLst>
              <a:ext uri="{FF2B5EF4-FFF2-40B4-BE49-F238E27FC236}">
                <a16:creationId xmlns:a16="http://schemas.microsoft.com/office/drawing/2014/main" id="{BB851744-53D8-4883-8C90-0049CA97B46F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1245202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LIGHTHOUSE TEST RESULTATER</a:t>
            </a:r>
          </a:p>
        </p:txBody>
      </p:sp>
      <p:pic>
        <p:nvPicPr>
          <p:cNvPr id="12" name="Billede 11" descr="Et billede, der indeholder tekst, skærmbillede, software, design&#10;&#10;Automatisk genereret beskrivelse">
            <a:extLst>
              <a:ext uri="{FF2B5EF4-FFF2-40B4-BE49-F238E27FC236}">
                <a16:creationId xmlns:a16="http://schemas.microsoft.com/office/drawing/2014/main" id="{EEA8220F-09FC-FB6A-5C4F-4813E1C0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703" y="2337544"/>
            <a:ext cx="3326594" cy="4351339"/>
          </a:xfrm>
          <a:prstGeom prst="rect">
            <a:avLst/>
          </a:prstGeom>
        </p:spPr>
      </p:pic>
      <p:pic>
        <p:nvPicPr>
          <p:cNvPr id="14" name="Billede 13" descr="Et billede, der indeholder tekst, skærmbillede, design&#10;&#10;Automatisk genereret beskrivelse">
            <a:extLst>
              <a:ext uri="{FF2B5EF4-FFF2-40B4-BE49-F238E27FC236}">
                <a16:creationId xmlns:a16="http://schemas.microsoft.com/office/drawing/2014/main" id="{597B47D7-BA9E-E61E-D3C4-5AC894153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54" y="2324867"/>
            <a:ext cx="3303372" cy="4351338"/>
          </a:xfrm>
          <a:prstGeom prst="rect">
            <a:avLst/>
          </a:prstGeom>
        </p:spPr>
      </p:pic>
      <p:pic>
        <p:nvPicPr>
          <p:cNvPr id="16" name="Billede 15" descr="Et billede, der indeholder tekst, skærmbillede, design&#10;&#10;Automatisk genereret beskrivelse">
            <a:extLst>
              <a:ext uri="{FF2B5EF4-FFF2-40B4-BE49-F238E27FC236}">
                <a16:creationId xmlns:a16="http://schemas.microsoft.com/office/drawing/2014/main" id="{4FC2B06E-6B7B-7A36-2D68-15913B972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152" y="2324867"/>
            <a:ext cx="3326594" cy="4376695"/>
          </a:xfrm>
          <a:prstGeom prst="rect">
            <a:avLst/>
          </a:prstGeom>
        </p:spPr>
      </p:pic>
      <p:sp>
        <p:nvSpPr>
          <p:cNvPr id="19" name="Tekstfelt 18">
            <a:extLst>
              <a:ext uri="{FF2B5EF4-FFF2-40B4-BE49-F238E27FC236}">
                <a16:creationId xmlns:a16="http://schemas.microsoft.com/office/drawing/2014/main" id="{7ADD6D91-D327-2DD5-66BE-1F8F46605478}"/>
              </a:ext>
            </a:extLst>
          </p:cNvPr>
          <p:cNvSpPr txBox="1"/>
          <p:nvPr/>
        </p:nvSpPr>
        <p:spPr>
          <a:xfrm>
            <a:off x="268733" y="1815680"/>
            <a:ext cx="33265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500" dirty="0">
                <a:solidFill>
                  <a:srgbClr val="FFFE78"/>
                </a:solidFill>
                <a:latin typeface="Bosch" pitchFamily="2" charset="0"/>
              </a:rPr>
              <a:t>INDEX MOBIL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CED6DEF3-1591-1381-CCFC-3B740519B86B}"/>
              </a:ext>
            </a:extLst>
          </p:cNvPr>
          <p:cNvSpPr txBox="1"/>
          <p:nvPr/>
        </p:nvSpPr>
        <p:spPr>
          <a:xfrm>
            <a:off x="3595326" y="1783546"/>
            <a:ext cx="50013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500" dirty="0">
                <a:solidFill>
                  <a:srgbClr val="FFFE78"/>
                </a:solidFill>
                <a:latin typeface="Bosch" pitchFamily="2" charset="0"/>
              </a:rPr>
              <a:t>GAVEIDEER OG INSPIRATION MOBIL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4E988CF1-960E-0E55-89E8-23781522E9BF}"/>
              </a:ext>
            </a:extLst>
          </p:cNvPr>
          <p:cNvSpPr txBox="1"/>
          <p:nvPr/>
        </p:nvSpPr>
        <p:spPr>
          <a:xfrm>
            <a:off x="9557768" y="1798190"/>
            <a:ext cx="332659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500" dirty="0">
                <a:solidFill>
                  <a:srgbClr val="FFFE78"/>
                </a:solidFill>
                <a:latin typeface="Bosch" pitchFamily="2" charset="0"/>
              </a:rPr>
              <a:t>TIL HAM MOBIL</a:t>
            </a:r>
          </a:p>
        </p:txBody>
      </p:sp>
      <p:sp>
        <p:nvSpPr>
          <p:cNvPr id="23" name="Tekstfelt 22">
            <a:extLst>
              <a:ext uri="{FF2B5EF4-FFF2-40B4-BE49-F238E27FC236}">
                <a16:creationId xmlns:a16="http://schemas.microsoft.com/office/drawing/2014/main" id="{05B7583C-00F2-7629-947C-4D2CF55F3E94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304409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1647"/>
            <a:ext cx="10515600" cy="1103800"/>
          </a:xfrm>
        </p:spPr>
        <p:txBody>
          <a:bodyPr>
            <a:normAutofit/>
          </a:bodyPr>
          <a:lstStyle/>
          <a:p>
            <a:pPr algn="ctr"/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OVERORDNET SET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6D0CA1E-750F-16DE-8F5A-308CC0E5D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66586"/>
            <a:ext cx="10515600" cy="410227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500" dirty="0">
                <a:solidFill>
                  <a:srgbClr val="FFFE78"/>
                </a:solidFill>
                <a:latin typeface="Bosch" pitchFamily="2" charset="0"/>
              </a:rPr>
              <a:t>Keramisk hjemmeside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sz="2500" dirty="0">
              <a:solidFill>
                <a:srgbClr val="FFFE78"/>
              </a:solidFill>
              <a:latin typeface="Bosch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500" dirty="0">
                <a:solidFill>
                  <a:srgbClr val="FFFE78"/>
                </a:solidFill>
                <a:latin typeface="Bosch" pitchFamily="2" charset="0"/>
              </a:rPr>
              <a:t>Tilfreds med design og funktion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a-DK" sz="2200" dirty="0">
                <a:solidFill>
                  <a:srgbClr val="DEDAD0"/>
                </a:solidFill>
                <a:latin typeface="Bosch" pitchFamily="2" charset="0"/>
              </a:rPr>
              <a:t>Brugbar og tydelig navigation</a:t>
            </a:r>
          </a:p>
          <a:p>
            <a:pPr lvl="1"/>
            <a:endParaRPr lang="da-DK" sz="2500" dirty="0">
              <a:solidFill>
                <a:srgbClr val="FFFE78"/>
              </a:solidFill>
              <a:latin typeface="Bosch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500" dirty="0">
                <a:solidFill>
                  <a:srgbClr val="FFFE78"/>
                </a:solidFill>
                <a:latin typeface="Bosch" pitchFamily="2" charset="0"/>
              </a:rPr>
              <a:t>Hovedformål udtrykkes tidligere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a-DK" sz="2200" dirty="0">
                <a:solidFill>
                  <a:srgbClr val="DEDAD0"/>
                </a:solidFill>
                <a:latin typeface="Bosch" pitchFamily="2" charset="0"/>
              </a:rPr>
              <a:t>Muligvis tydeliggøres endnu mere</a:t>
            </a:r>
          </a:p>
          <a:p>
            <a:pPr lvl="1"/>
            <a:endParaRPr lang="da-DK" sz="2500" dirty="0">
              <a:solidFill>
                <a:srgbClr val="FFFE78"/>
              </a:solidFill>
              <a:latin typeface="Bosch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500" dirty="0">
                <a:solidFill>
                  <a:srgbClr val="FFFE78"/>
                </a:solidFill>
                <a:latin typeface="Bosch" pitchFamily="2" charset="0"/>
              </a:rPr>
              <a:t>Sjovt, men udfordrende</a:t>
            </a:r>
          </a:p>
          <a:p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pPr algn="ctr"/>
            <a:r>
              <a:rPr lang="da-DK" sz="1800" kern="100" dirty="0">
                <a:solidFill>
                  <a:srgbClr val="DEDAD0"/>
                </a:solidFill>
                <a:effectLst/>
                <a:latin typeface="Bosch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Hvorfor vælge en almindelig gave, som flertallet, når du kan give noget ekstraordinært med en gave af keramik? </a:t>
            </a:r>
          </a:p>
          <a:p>
            <a:pPr algn="ctr"/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a-DK" sz="2400" dirty="0">
              <a:solidFill>
                <a:srgbClr val="FFFE78"/>
              </a:solidFill>
              <a:latin typeface="Bosch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a-DK" sz="2400" dirty="0">
              <a:solidFill>
                <a:srgbClr val="FFFE78"/>
              </a:solidFill>
              <a:latin typeface="Bosch" pitchFamily="2" charset="0"/>
            </a:endParaRPr>
          </a:p>
          <a:p>
            <a:endParaRPr lang="da-DK" sz="3000" dirty="0">
              <a:solidFill>
                <a:srgbClr val="FFFE78"/>
              </a:solidFill>
              <a:latin typeface="Bosch" pitchFamily="2" charset="0"/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BC30CF6C-1500-D74E-E5D0-7B5C244B2E00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330991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AGENDA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6D0CA1E-750F-16DE-8F5A-308CC0E5D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INTRODUKTION</a:t>
            </a:r>
          </a:p>
          <a:p>
            <a:r>
              <a:rPr lang="da-DK" sz="2800" dirty="0">
                <a:solidFill>
                  <a:srgbClr val="FFFE78"/>
                </a:solidFill>
                <a:latin typeface="Bosch" pitchFamily="2" charset="0"/>
              </a:rPr>
              <a:t>HOVEDFORMÅL</a:t>
            </a:r>
          </a:p>
          <a:p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INDHOLD</a:t>
            </a:r>
          </a:p>
          <a:p>
            <a:pPr lvl="1"/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WIREFRAMES</a:t>
            </a:r>
          </a:p>
          <a:p>
            <a:pPr lvl="1"/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PROTOTYPE</a:t>
            </a:r>
          </a:p>
          <a:p>
            <a:pPr lvl="2"/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TEST</a:t>
            </a:r>
          </a:p>
          <a:p>
            <a:r>
              <a:rPr lang="da-DK" sz="2800" dirty="0">
                <a:solidFill>
                  <a:srgbClr val="FFFE78"/>
                </a:solidFill>
                <a:latin typeface="Bosch" pitchFamily="2" charset="0"/>
              </a:rPr>
              <a:t>DOKUMENTATION</a:t>
            </a:r>
          </a:p>
          <a:p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TEST</a:t>
            </a:r>
            <a:endParaRPr lang="da-DK" sz="2800" dirty="0">
              <a:solidFill>
                <a:srgbClr val="FFFE78"/>
              </a:solidFill>
              <a:latin typeface="Bosch" pitchFamily="2" charset="0"/>
            </a:endParaRPr>
          </a:p>
          <a:p>
            <a:r>
              <a:rPr lang="da-DK" dirty="0">
                <a:solidFill>
                  <a:srgbClr val="FFFE78"/>
                </a:solidFill>
                <a:latin typeface="Bosch" pitchFamily="2" charset="0"/>
              </a:rPr>
              <a:t>AFRUNDING</a:t>
            </a:r>
            <a:endParaRPr lang="da-DK" sz="2800" dirty="0">
              <a:solidFill>
                <a:srgbClr val="FFFE78"/>
              </a:solidFill>
              <a:latin typeface="Bosch" pitchFamily="2" charset="0"/>
            </a:endParaRPr>
          </a:p>
          <a:p>
            <a:endParaRPr lang="da-DK" dirty="0">
              <a:solidFill>
                <a:srgbClr val="FFFE78"/>
              </a:solidFill>
              <a:latin typeface="Bosch" pitchFamily="2" charset="0"/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106A4E03-5052-C2A3-0A42-78B625A608E0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3736594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illede 9" descr="Et billede, der indeholder person, Ansigt, kæbe, menneske&#10;&#10;Automatisk genereret beskrivelse">
            <a:extLst>
              <a:ext uri="{FF2B5EF4-FFF2-40B4-BE49-F238E27FC236}">
                <a16:creationId xmlns:a16="http://schemas.microsoft.com/office/drawing/2014/main" id="{F5B4EDEF-B295-EDE0-628D-2925D0389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" r="4440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80015288-DD0D-B138-6EF1-B6B53ABBF64B}"/>
              </a:ext>
            </a:extLst>
          </p:cNvPr>
          <p:cNvSpPr txBox="1"/>
          <p:nvPr/>
        </p:nvSpPr>
        <p:spPr>
          <a:xfrm>
            <a:off x="838200" y="365125"/>
            <a:ext cx="447121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solidFill>
                  <a:srgbClr val="DEDAD0"/>
                </a:solidFill>
                <a:latin typeface="Magilio" pitchFamily="2" charset="0"/>
                <a:ea typeface="+mj-ea"/>
                <a:cs typeface="+mj-cs"/>
              </a:rPr>
              <a:t>LAGOENA FIGULI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19485F92-A96B-3C63-CC0F-65E62B38A05B}"/>
              </a:ext>
            </a:extLst>
          </p:cNvPr>
          <p:cNvSpPr txBox="1"/>
          <p:nvPr/>
        </p:nvSpPr>
        <p:spPr>
          <a:xfrm>
            <a:off x="838200" y="2434201"/>
            <a:ext cx="5257800" cy="3742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000" dirty="0">
                <a:solidFill>
                  <a:srgbClr val="876566"/>
                </a:solidFill>
                <a:latin typeface="Bosch" pitchFamily="2" charset="0"/>
              </a:rPr>
              <a:t>ER DU OGSÅ TRÆT AF AT GIVE DE SAMME KEDELIGE GAVER? LAD OS INSPIRER DIG TIL AT GIVE NOGET UNIKT. </a:t>
            </a:r>
          </a:p>
        </p:txBody>
      </p:sp>
    </p:spTree>
    <p:extLst>
      <p:ext uri="{BB962C8B-B14F-4D97-AF65-F5344CB8AC3E}">
        <p14:creationId xmlns:p14="http://schemas.microsoft.com/office/powerpoint/2010/main" val="88863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t billede, der indeholder drejeskive, hjul, transport, person&#10;&#10;Automatisk genereret beskrivelse">
            <a:extLst>
              <a:ext uri="{FF2B5EF4-FFF2-40B4-BE49-F238E27FC236}">
                <a16:creationId xmlns:a16="http://schemas.microsoft.com/office/drawing/2014/main" id="{BD96D504-2D75-2AD5-D23C-FBFEB116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379" y="780271"/>
            <a:ext cx="9025242" cy="459082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FD453C9A-D8A7-B2C9-7114-C8B97B1B183C}"/>
              </a:ext>
            </a:extLst>
          </p:cNvPr>
          <p:cNvSpPr txBox="1"/>
          <p:nvPr/>
        </p:nvSpPr>
        <p:spPr>
          <a:xfrm>
            <a:off x="1686135" y="5371100"/>
            <a:ext cx="6875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>
                <a:solidFill>
                  <a:srgbClr val="876566"/>
                </a:solidFill>
                <a:latin typeface="Magilio" pitchFamily="2" charset="0"/>
              </a:rPr>
              <a:t>”LAGOENA FIGULI”</a:t>
            </a:r>
          </a:p>
          <a:p>
            <a:r>
              <a:rPr lang="da-DK" sz="2000" dirty="0">
                <a:solidFill>
                  <a:srgbClr val="FFFE78"/>
                </a:solidFill>
                <a:latin typeface="Magilio" pitchFamily="2" charset="0"/>
              </a:rPr>
              <a:t>    LATIN OG BETYDER: </a:t>
            </a:r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KERAMIK VÆRKSTED</a:t>
            </a:r>
            <a:endParaRPr lang="da-DK" sz="2000" dirty="0">
              <a:solidFill>
                <a:srgbClr val="FFFE78"/>
              </a:solidFill>
              <a:latin typeface="Magilio" pitchFamily="2" charset="0"/>
            </a:endParaRP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92E3D474-22F5-5880-DB73-7A0FB2221072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282474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ladsholder til indhold 6" descr="Et billede, der indeholder fødselsdagskage, person, dessert, kage&#10;&#10;Automatisk genereret beskrivelse">
            <a:extLst>
              <a:ext uri="{FF2B5EF4-FFF2-40B4-BE49-F238E27FC236}">
                <a16:creationId xmlns:a16="http://schemas.microsoft.com/office/drawing/2014/main" id="{56553808-66DC-5B2E-94ED-8A53FC4E5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E060DFE-3C77-ACD8-754A-5A313940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84861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876566"/>
                </a:solidFill>
                <a:latin typeface="Magilio" pitchFamily="2" charset="0"/>
              </a:rPr>
              <a:t>HOVEDFORMÅL</a:t>
            </a:r>
          </a:p>
        </p:txBody>
      </p:sp>
      <p:sp>
        <p:nvSpPr>
          <p:cNvPr id="16" name="Tekstfelt 15">
            <a:extLst>
              <a:ext uri="{FF2B5EF4-FFF2-40B4-BE49-F238E27FC236}">
                <a16:creationId xmlns:a16="http://schemas.microsoft.com/office/drawing/2014/main" id="{0F788205-6136-FAF7-0D8B-FD1E294BCF45}"/>
              </a:ext>
            </a:extLst>
          </p:cNvPr>
          <p:cNvSpPr txBox="1"/>
          <p:nvPr/>
        </p:nvSpPr>
        <p:spPr>
          <a:xfrm>
            <a:off x="304800" y="4022880"/>
            <a:ext cx="11582400" cy="565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da-DK" sz="3000" dirty="0">
                <a:solidFill>
                  <a:srgbClr val="FFFE78"/>
                </a:solidFill>
                <a:latin typeface="Bosch" pitchFamily="2" charset="0"/>
              </a:rPr>
              <a:t>KERAMISKE GAVEIDEER OG INSPIRATION</a:t>
            </a:r>
          </a:p>
        </p:txBody>
      </p:sp>
      <p:sp>
        <p:nvSpPr>
          <p:cNvPr id="20" name="Tekstfelt 19">
            <a:extLst>
              <a:ext uri="{FF2B5EF4-FFF2-40B4-BE49-F238E27FC236}">
                <a16:creationId xmlns:a16="http://schemas.microsoft.com/office/drawing/2014/main" id="{6AAB3895-D4B6-B52D-1015-B9373B51BFD0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556679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233802"/>
            <a:ext cx="7891257" cy="1600200"/>
          </a:xfrm>
        </p:spPr>
        <p:txBody>
          <a:bodyPr>
            <a:normAutofit/>
          </a:bodyPr>
          <a:lstStyle/>
          <a:p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TEKSTER OG BILLEDER:</a:t>
            </a:r>
          </a:p>
        </p:txBody>
      </p:sp>
      <p:sp>
        <p:nvSpPr>
          <p:cNvPr id="7" name="Pladsholder til tekst 6">
            <a:extLst>
              <a:ext uri="{FF2B5EF4-FFF2-40B4-BE49-F238E27FC236}">
                <a16:creationId xmlns:a16="http://schemas.microsoft.com/office/drawing/2014/main" id="{9DFD65DE-66B3-5027-7C08-E4BF68FB8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8599" y="2064774"/>
            <a:ext cx="3932237" cy="42475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sz="3000" dirty="0">
                <a:solidFill>
                  <a:srgbClr val="DEDAD0"/>
                </a:solidFill>
                <a:latin typeface="Bosch" pitchFamily="2" charset="0"/>
              </a:rPr>
              <a:t>FEM HOVEDSIDER:</a:t>
            </a:r>
          </a:p>
          <a:p>
            <a:r>
              <a:rPr lang="da-DK" sz="2000" dirty="0" err="1">
                <a:solidFill>
                  <a:srgbClr val="FFFE78"/>
                </a:solidFill>
                <a:latin typeface="Bosch" pitchFamily="2" charset="0"/>
              </a:rPr>
              <a:t>Lagoena</a:t>
            </a:r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 </a:t>
            </a:r>
            <a:r>
              <a:rPr lang="da-DK" sz="2000" dirty="0" err="1">
                <a:solidFill>
                  <a:srgbClr val="FFFE78"/>
                </a:solidFill>
                <a:latin typeface="Bosch" pitchFamily="2" charset="0"/>
              </a:rPr>
              <a:t>Figuli</a:t>
            </a:r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 (</a:t>
            </a:r>
            <a:r>
              <a:rPr lang="da-DK" sz="2000" dirty="0" err="1">
                <a:solidFill>
                  <a:srgbClr val="FFFE78"/>
                </a:solidFill>
                <a:latin typeface="Bosch" pitchFamily="2" charset="0"/>
              </a:rPr>
              <a:t>index</a:t>
            </a:r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 / forside)</a:t>
            </a:r>
          </a:p>
          <a:p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Hvad er keramik?</a:t>
            </a:r>
          </a:p>
          <a:p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Hvor?</a:t>
            </a:r>
          </a:p>
          <a:p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En snak</a:t>
            </a:r>
          </a:p>
          <a:p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Gaveideer og inspiration</a:t>
            </a:r>
          </a:p>
          <a:p>
            <a:pPr marL="0" indent="0">
              <a:buNone/>
            </a:pPr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pPr marL="0" indent="0">
              <a:buNone/>
            </a:pPr>
            <a:r>
              <a:rPr lang="da-DK" sz="3000" dirty="0">
                <a:solidFill>
                  <a:srgbClr val="DEDAD0"/>
                </a:solidFill>
                <a:latin typeface="Bosch" pitchFamily="2" charset="0"/>
              </a:rPr>
              <a:t>TO UNDERSIDER:</a:t>
            </a:r>
          </a:p>
          <a:p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Til ham</a:t>
            </a:r>
          </a:p>
          <a:p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Til hende</a:t>
            </a:r>
          </a:p>
          <a:p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DC863A0A-6E2C-4386-7D98-5361F5B07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16" y="1408819"/>
            <a:ext cx="10886768" cy="563738"/>
          </a:xfrm>
          <a:prstGeom prst="rect">
            <a:avLst/>
          </a:prstGeom>
        </p:spPr>
      </p:pic>
      <p:sp>
        <p:nvSpPr>
          <p:cNvPr id="8" name="Pladsholder til tekst 6">
            <a:extLst>
              <a:ext uri="{FF2B5EF4-FFF2-40B4-BE49-F238E27FC236}">
                <a16:creationId xmlns:a16="http://schemas.microsoft.com/office/drawing/2014/main" id="{3549A4D3-EF7E-A02B-87D3-14FA5BCF1ED7}"/>
              </a:ext>
            </a:extLst>
          </p:cNvPr>
          <p:cNvSpPr txBox="1">
            <a:spLocks/>
          </p:cNvSpPr>
          <p:nvPr/>
        </p:nvSpPr>
        <p:spPr>
          <a:xfrm>
            <a:off x="7427128" y="2064773"/>
            <a:ext cx="3932237" cy="4247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3000" dirty="0">
                <a:solidFill>
                  <a:srgbClr val="DEDAD0"/>
                </a:solidFill>
                <a:latin typeface="Bosch" pitchFamily="2" charset="0"/>
              </a:rPr>
              <a:t>TEKSTER:</a:t>
            </a:r>
          </a:p>
          <a:p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Relevante tekster og beskrivelser</a:t>
            </a:r>
          </a:p>
          <a:p>
            <a:r>
              <a:rPr lang="da-DK" sz="2000" dirty="0" err="1">
                <a:solidFill>
                  <a:srgbClr val="FFFE78"/>
                </a:solidFill>
                <a:latin typeface="Bosch" pitchFamily="2" charset="0"/>
              </a:rPr>
              <a:t>ChatGPT</a:t>
            </a:r>
            <a:endParaRPr lang="da-DK" sz="2000" dirty="0">
              <a:solidFill>
                <a:srgbClr val="FFFE78"/>
              </a:solidFill>
              <a:latin typeface="Bosch" pitchFamily="2" charset="0"/>
            </a:endParaRPr>
          </a:p>
          <a:p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Talt med mor </a:t>
            </a:r>
            <a:r>
              <a:rPr lang="da-DK" sz="2000" dirty="0">
                <a:solidFill>
                  <a:srgbClr val="FFFE78"/>
                </a:solidFill>
                <a:latin typeface="Bosch" pitchFamily="2" charset="0"/>
                <a:sym typeface="Wingdings" pitchFamily="2" charset="2"/>
              </a:rPr>
              <a:t> keramiker</a:t>
            </a:r>
          </a:p>
          <a:p>
            <a:endParaRPr lang="da-DK" dirty="0">
              <a:solidFill>
                <a:srgbClr val="FFFE78"/>
              </a:solidFill>
              <a:latin typeface="Bosch" pitchFamily="2" charset="0"/>
              <a:sym typeface="Wingdings" pitchFamily="2" charset="2"/>
            </a:endParaRPr>
          </a:p>
          <a:p>
            <a:endParaRPr lang="da-DK" dirty="0">
              <a:solidFill>
                <a:srgbClr val="FFFE78"/>
              </a:solidFill>
              <a:latin typeface="Bosch" pitchFamily="2" charset="0"/>
              <a:sym typeface="Wingdings" pitchFamily="2" charset="2"/>
            </a:endParaRPr>
          </a:p>
          <a:p>
            <a:r>
              <a:rPr lang="da-DK" sz="3000" dirty="0">
                <a:solidFill>
                  <a:srgbClr val="DEDAD0"/>
                </a:solidFill>
                <a:latin typeface="Bosch" pitchFamily="2" charset="0"/>
              </a:rPr>
              <a:t>BILLEDER:</a:t>
            </a:r>
          </a:p>
          <a:p>
            <a:r>
              <a:rPr lang="da-DK" sz="2000" dirty="0" err="1">
                <a:solidFill>
                  <a:srgbClr val="FFFE78"/>
                </a:solidFill>
                <a:latin typeface="Bosch" pitchFamily="2" charset="0"/>
              </a:rPr>
              <a:t>Unsplash</a:t>
            </a:r>
            <a:endParaRPr lang="da-DK" sz="2000" dirty="0">
              <a:solidFill>
                <a:srgbClr val="FFFE78"/>
              </a:solidFill>
              <a:latin typeface="Bosch" pitchFamily="2" charset="0"/>
            </a:endParaRPr>
          </a:p>
          <a:p>
            <a:r>
              <a:rPr lang="da-DK" sz="2000" dirty="0">
                <a:solidFill>
                  <a:srgbClr val="FFFE78"/>
                </a:solidFill>
                <a:latin typeface="Bosch" pitchFamily="2" charset="0"/>
              </a:rPr>
              <a:t>Private / egne fotos</a:t>
            </a:r>
          </a:p>
          <a:p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endParaRPr lang="da-DK" dirty="0">
              <a:solidFill>
                <a:srgbClr val="FFFE78"/>
              </a:solidFill>
              <a:latin typeface="Bosch" pitchFamily="2" charset="0"/>
            </a:endParaRP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F5ACB617-1992-A3C5-4491-43195808CACE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156727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WIREFRAMES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1C318F5-2FD1-9AA3-EA7D-FD4D8A87B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730" y="1249826"/>
            <a:ext cx="5157787" cy="823912"/>
          </a:xfrm>
        </p:spPr>
        <p:txBody>
          <a:bodyPr/>
          <a:lstStyle/>
          <a:p>
            <a:r>
              <a:rPr lang="da-DK" dirty="0">
                <a:solidFill>
                  <a:srgbClr val="FFFE78"/>
                </a:solidFill>
                <a:latin typeface="Magilio" pitchFamily="2" charset="0"/>
              </a:rPr>
              <a:t>DESKTOP</a:t>
            </a:r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F1D83643-7025-AE40-F4F2-4D4C8AE3B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7873" y="1278732"/>
            <a:ext cx="5183188" cy="823912"/>
          </a:xfrm>
        </p:spPr>
        <p:txBody>
          <a:bodyPr/>
          <a:lstStyle/>
          <a:p>
            <a:r>
              <a:rPr lang="da-DK" dirty="0">
                <a:solidFill>
                  <a:srgbClr val="FFFE78"/>
                </a:solidFill>
                <a:latin typeface="Magilio" pitchFamily="2" charset="0"/>
              </a:rPr>
              <a:t>MOBIL</a:t>
            </a:r>
          </a:p>
        </p:txBody>
      </p:sp>
      <p:pic>
        <p:nvPicPr>
          <p:cNvPr id="19" name="Pladsholder til indhold 18" descr="Et billede, der indeholder tekst, skærmbillede, Font/skrifttype, diagram&#10;&#10;Automatisk genereret beskrivelse">
            <a:extLst>
              <a:ext uri="{FF2B5EF4-FFF2-40B4-BE49-F238E27FC236}">
                <a16:creationId xmlns:a16="http://schemas.microsoft.com/office/drawing/2014/main" id="{BD3EDF9D-101D-F71B-EAA2-8E7FA91E01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5730" y="2239241"/>
            <a:ext cx="1687955" cy="3684588"/>
          </a:xfrm>
        </p:spPr>
      </p:pic>
      <p:pic>
        <p:nvPicPr>
          <p:cNvPr id="21" name="Pladsholder til indhold 20" descr="Et billede, der indeholder tekst, kvittering, skærmbillede, Parallel&#10;&#10;Automatisk genereret beskrivelse">
            <a:extLst>
              <a:ext uri="{FF2B5EF4-FFF2-40B4-BE49-F238E27FC236}">
                <a16:creationId xmlns:a16="http://schemas.microsoft.com/office/drawing/2014/main" id="{7E1FF11C-08BD-2DF0-A121-56B840A6F0C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059714" y="2239241"/>
            <a:ext cx="1969790" cy="3684588"/>
          </a:xfrm>
        </p:spPr>
      </p:pic>
      <p:pic>
        <p:nvPicPr>
          <p:cNvPr id="23" name="Billede 22" descr="Et billede, der indeholder tekst, diagram, linje/række, kvittering&#10;&#10;Automatisk genereret beskrivelse">
            <a:extLst>
              <a:ext uri="{FF2B5EF4-FFF2-40B4-BE49-F238E27FC236}">
                <a16:creationId xmlns:a16="http://schemas.microsoft.com/office/drawing/2014/main" id="{65EC18EA-F037-F693-E907-2088E21FB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33" y="2239241"/>
            <a:ext cx="1840765" cy="3684588"/>
          </a:xfrm>
          <a:prstGeom prst="rect">
            <a:avLst/>
          </a:prstGeom>
        </p:spPr>
      </p:pic>
      <p:pic>
        <p:nvPicPr>
          <p:cNvPr id="25" name="Billede 24" descr="Et billede, der indeholder tekst, kvittering, diagram, linje/række&#10;&#10;Automatisk genereret beskrivelse">
            <a:extLst>
              <a:ext uri="{FF2B5EF4-FFF2-40B4-BE49-F238E27FC236}">
                <a16:creationId xmlns:a16="http://schemas.microsoft.com/office/drawing/2014/main" id="{A9C1C3A0-221A-3886-D4F3-53D35B401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873" y="2239241"/>
            <a:ext cx="1454625" cy="4341668"/>
          </a:xfrm>
          <a:prstGeom prst="rect">
            <a:avLst/>
          </a:prstGeom>
        </p:spPr>
      </p:pic>
      <p:pic>
        <p:nvPicPr>
          <p:cNvPr id="27" name="Billede 26" descr="Et billede, der indeholder tekst, kvittering, skærmbillede, linje/række&#10;&#10;Automatisk genereret beskrivelse">
            <a:extLst>
              <a:ext uri="{FF2B5EF4-FFF2-40B4-BE49-F238E27FC236}">
                <a16:creationId xmlns:a16="http://schemas.microsoft.com/office/drawing/2014/main" id="{F9B3BEA0-FEF9-EC5A-0EDB-3D0430001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508" y="2225312"/>
            <a:ext cx="1559975" cy="4656108"/>
          </a:xfrm>
          <a:prstGeom prst="rect">
            <a:avLst/>
          </a:prstGeom>
        </p:spPr>
      </p:pic>
      <p:pic>
        <p:nvPicPr>
          <p:cNvPr id="29" name="Billede 28" descr="Et billede, der indeholder diagram, linje/række, skitse, Rektangel&#10;&#10;Automatisk genereret beskrivelse">
            <a:extLst>
              <a:ext uri="{FF2B5EF4-FFF2-40B4-BE49-F238E27FC236}">
                <a16:creationId xmlns:a16="http://schemas.microsoft.com/office/drawing/2014/main" id="{50FBA9BB-C502-421E-2923-31304989C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8241" y="2201892"/>
            <a:ext cx="1344490" cy="4656108"/>
          </a:xfrm>
          <a:prstGeom prst="rect">
            <a:avLst/>
          </a:prstGeom>
        </p:spPr>
      </p:pic>
      <p:sp>
        <p:nvSpPr>
          <p:cNvPr id="30" name="Tekstfelt 29">
            <a:extLst>
              <a:ext uri="{FF2B5EF4-FFF2-40B4-BE49-F238E27FC236}">
                <a16:creationId xmlns:a16="http://schemas.microsoft.com/office/drawing/2014/main" id="{4B93F690-83D1-251F-F999-8A12DACB3B24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340801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PROTOTYPE - DESKTOP</a:t>
            </a:r>
          </a:p>
        </p:txBody>
      </p:sp>
      <p:pic>
        <p:nvPicPr>
          <p:cNvPr id="6" name="Pladsholder til indhold 5" descr="Et billede, der indeholder tekst, skærmbillede&#10;&#10;Automatisk genereret beskrivelse">
            <a:extLst>
              <a:ext uri="{FF2B5EF4-FFF2-40B4-BE49-F238E27FC236}">
                <a16:creationId xmlns:a16="http://schemas.microsoft.com/office/drawing/2014/main" id="{355E593B-2E9D-D769-12FA-AEA814519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263" y="1565997"/>
            <a:ext cx="2140527" cy="5057740"/>
          </a:xfrm>
        </p:spPr>
      </p:pic>
      <p:pic>
        <p:nvPicPr>
          <p:cNvPr id="8" name="Billede 7" descr="Et billede, der indeholder tekst, skærmbillede, pattedyr&#10;&#10;Automatisk genereret beskrivelse">
            <a:extLst>
              <a:ext uri="{FF2B5EF4-FFF2-40B4-BE49-F238E27FC236}">
                <a16:creationId xmlns:a16="http://schemas.microsoft.com/office/drawing/2014/main" id="{B924C366-A83F-2D41-A1F9-2CE1311B7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699" y="1565997"/>
            <a:ext cx="3420655" cy="5057740"/>
          </a:xfrm>
          <a:prstGeom prst="rect">
            <a:avLst/>
          </a:prstGeom>
        </p:spPr>
      </p:pic>
      <p:pic>
        <p:nvPicPr>
          <p:cNvPr id="10" name="Billede 9" descr="Et billede, der indeholder tekst, skærmbillede&#10;&#10;Automatisk genereret beskrivelse">
            <a:extLst>
              <a:ext uri="{FF2B5EF4-FFF2-40B4-BE49-F238E27FC236}">
                <a16:creationId xmlns:a16="http://schemas.microsoft.com/office/drawing/2014/main" id="{36DB3B18-07D5-53D5-C95A-BE4A4E86C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063" y="1565997"/>
            <a:ext cx="2490674" cy="5057741"/>
          </a:xfrm>
          <a:prstGeom prst="rect">
            <a:avLst/>
          </a:prstGeom>
        </p:spPr>
      </p:pic>
      <p:sp>
        <p:nvSpPr>
          <p:cNvPr id="11" name="Tekstfelt 10">
            <a:extLst>
              <a:ext uri="{FF2B5EF4-FFF2-40B4-BE49-F238E27FC236}">
                <a16:creationId xmlns:a16="http://schemas.microsoft.com/office/drawing/2014/main" id="{99E58C5B-6E4C-F568-7AA8-A2BB587D1ABF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1860135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E7F603-F1AF-31D0-AA26-FD00D9C2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sz="5000" dirty="0">
                <a:solidFill>
                  <a:srgbClr val="876566"/>
                </a:solidFill>
                <a:latin typeface="Magilio" pitchFamily="2" charset="0"/>
              </a:rPr>
              <a:t>TEST AF IDE / PROTOTYPE</a:t>
            </a:r>
            <a:br>
              <a:rPr lang="da-DK" sz="5000" dirty="0">
                <a:solidFill>
                  <a:srgbClr val="876566"/>
                </a:solidFill>
                <a:latin typeface="Magilio" pitchFamily="2" charset="0"/>
              </a:rPr>
            </a:br>
            <a:r>
              <a:rPr lang="da-DK" sz="3900" dirty="0">
                <a:solidFill>
                  <a:srgbClr val="DEDAD0"/>
                </a:solidFill>
                <a:latin typeface="Magilio" pitchFamily="2" charset="0"/>
              </a:rPr>
              <a:t>FEM SEKUNDERS TEST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AC67290F-C2E8-208B-423E-BD178A38F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1" y="2187755"/>
            <a:ext cx="5157787" cy="823912"/>
          </a:xfrm>
        </p:spPr>
        <p:txBody>
          <a:bodyPr>
            <a:normAutofit/>
          </a:bodyPr>
          <a:lstStyle/>
          <a:p>
            <a:r>
              <a:rPr lang="da-DK" sz="3200" dirty="0">
                <a:solidFill>
                  <a:srgbClr val="FFFE78"/>
                </a:solidFill>
                <a:latin typeface="Magilio" pitchFamily="2" charset="0"/>
              </a:rPr>
              <a:t>LUCAS: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6D0CA1E-750F-16DE-8F5A-308CC0E5D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3034072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da-DK" b="1" dirty="0">
                <a:solidFill>
                  <a:srgbClr val="876566"/>
                </a:solidFill>
                <a:latin typeface="Bosch" pitchFamily="2" charset="0"/>
              </a:rPr>
              <a:t>Hvilket element husker du bedst?</a:t>
            </a:r>
          </a:p>
          <a:p>
            <a:r>
              <a:rPr lang="da-DK" dirty="0">
                <a:solidFill>
                  <a:srgbClr val="DEDAD0"/>
                </a:solidFill>
                <a:latin typeface="Bosch" pitchFamily="2" charset="0"/>
              </a:rPr>
              <a:t>Hero billede / forside billede</a:t>
            </a:r>
          </a:p>
          <a:p>
            <a:pPr marL="0" indent="0">
              <a:buNone/>
            </a:pPr>
            <a:endParaRPr lang="da-DK" dirty="0">
              <a:latin typeface="Bosch" pitchFamily="2" charset="0"/>
            </a:endParaRPr>
          </a:p>
          <a:p>
            <a:pPr marL="0" indent="0">
              <a:buNone/>
            </a:pPr>
            <a:r>
              <a:rPr lang="da-DK" b="1" dirty="0">
                <a:solidFill>
                  <a:srgbClr val="876566"/>
                </a:solidFill>
                <a:latin typeface="Bosch" pitchFamily="2" charset="0"/>
              </a:rPr>
              <a:t>Beskriv siden med ét ord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a-DK" dirty="0">
                <a:solidFill>
                  <a:srgbClr val="DEDAD0"/>
                </a:solidFill>
                <a:latin typeface="Bosch" pitchFamily="2" charset="0"/>
              </a:rPr>
              <a:t>B</a:t>
            </a:r>
            <a:r>
              <a:rPr kumimoji="0" lang="da-DK" sz="2800" b="0" i="0" u="none" strike="noStrike" kern="1200" cap="none" spc="0" normalizeH="0" baseline="0" noProof="0" dirty="0">
                <a:ln>
                  <a:noFill/>
                </a:ln>
                <a:solidFill>
                  <a:srgbClr val="DEDAD0"/>
                </a:solidFill>
                <a:effectLst/>
                <a:uLnTx/>
                <a:uFillTx/>
                <a:latin typeface="Bosch" pitchFamily="2" charset="0"/>
              </a:rPr>
              <a:t>run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da-DK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" pitchFamily="2" charset="0"/>
            </a:endParaRPr>
          </a:p>
          <a:p>
            <a:pPr marL="0" indent="0">
              <a:buNone/>
            </a:pPr>
            <a:endParaRPr lang="da-DK" dirty="0">
              <a:latin typeface="Bosch" pitchFamily="2" charset="0"/>
            </a:endParaRPr>
          </a:p>
          <a:p>
            <a:pPr marL="457200" lvl="1" indent="0">
              <a:buNone/>
            </a:pPr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pPr lvl="1"/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pPr marL="457200" lvl="1" indent="0">
              <a:buNone/>
            </a:pPr>
            <a:endParaRPr lang="da-DK" dirty="0">
              <a:solidFill>
                <a:srgbClr val="FFFE78"/>
              </a:solidFill>
              <a:latin typeface="Bosch" pitchFamily="2" charset="0"/>
            </a:endParaRPr>
          </a:p>
          <a:p>
            <a:pPr marL="457200" lvl="1" indent="0">
              <a:buNone/>
            </a:pPr>
            <a:endParaRPr lang="da-DK" dirty="0">
              <a:solidFill>
                <a:srgbClr val="FFFE78"/>
              </a:solidFill>
              <a:latin typeface="Bosch" pitchFamily="2" charset="0"/>
            </a:endParaRPr>
          </a:p>
        </p:txBody>
      </p:sp>
      <p:sp>
        <p:nvSpPr>
          <p:cNvPr id="6" name="Pladsholder til tekst 5">
            <a:extLst>
              <a:ext uri="{FF2B5EF4-FFF2-40B4-BE49-F238E27FC236}">
                <a16:creationId xmlns:a16="http://schemas.microsoft.com/office/drawing/2014/main" id="{09E6338C-CC85-6B71-D0A9-3AE2CFBF3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2222758"/>
            <a:ext cx="5183188" cy="823912"/>
          </a:xfrm>
        </p:spPr>
        <p:txBody>
          <a:bodyPr>
            <a:normAutofit/>
          </a:bodyPr>
          <a:lstStyle/>
          <a:p>
            <a:r>
              <a:rPr lang="da-DK" sz="3200" dirty="0">
                <a:solidFill>
                  <a:srgbClr val="FFFE78"/>
                </a:solidFill>
                <a:latin typeface="Magilio" pitchFamily="2" charset="0"/>
              </a:rPr>
              <a:t>NIKOLINE: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19A20E93-2114-1B1A-7800-F23C39830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3046670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da-DK" b="1" dirty="0">
                <a:solidFill>
                  <a:srgbClr val="876566"/>
                </a:solidFill>
                <a:latin typeface="Bosch" pitchFamily="2" charset="0"/>
              </a:rPr>
              <a:t>Hvilket element husker du bedst?</a:t>
            </a:r>
          </a:p>
          <a:p>
            <a:r>
              <a:rPr lang="da-DK" dirty="0">
                <a:solidFill>
                  <a:srgbClr val="DEDAD0"/>
                </a:solidFill>
                <a:latin typeface="Bosch" pitchFamily="2" charset="0"/>
              </a:rPr>
              <a:t>Hero billede / forside billede</a:t>
            </a:r>
          </a:p>
          <a:p>
            <a:pPr marL="0" indent="0">
              <a:buNone/>
            </a:pPr>
            <a:endParaRPr lang="da-DK" dirty="0">
              <a:latin typeface="Bosch" pitchFamily="2" charset="0"/>
            </a:endParaRPr>
          </a:p>
          <a:p>
            <a:pPr marL="0" indent="0">
              <a:buNone/>
            </a:pPr>
            <a:r>
              <a:rPr lang="da-DK" b="1" dirty="0">
                <a:solidFill>
                  <a:srgbClr val="876566"/>
                </a:solidFill>
                <a:latin typeface="Bosch" pitchFamily="2" charset="0"/>
              </a:rPr>
              <a:t>Beskriv siden med ét ord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a-DK" sz="2800" b="0" i="0" u="none" strike="noStrike" kern="1200" cap="none" spc="0" normalizeH="0" baseline="0" noProof="0" dirty="0">
                <a:ln>
                  <a:noFill/>
                </a:ln>
                <a:solidFill>
                  <a:srgbClr val="DEDAD0"/>
                </a:solidFill>
                <a:effectLst/>
                <a:uLnTx/>
                <a:uFillTx/>
                <a:latin typeface="Bosch" pitchFamily="2" charset="0"/>
              </a:rPr>
              <a:t>Naturligt – jordnære farver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8425E1C7-0204-A5E8-EBD8-73BA309B0A2A}"/>
              </a:ext>
            </a:extLst>
          </p:cNvPr>
          <p:cNvSpPr txBox="1"/>
          <p:nvPr/>
        </p:nvSpPr>
        <p:spPr>
          <a:xfrm>
            <a:off x="10177732" y="155742"/>
            <a:ext cx="2014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dirty="0">
                <a:solidFill>
                  <a:srgbClr val="DEDAD0"/>
                </a:solidFill>
                <a:latin typeface="Magilio" pitchFamily="2" charset="0"/>
              </a:rPr>
              <a:t>LAGOENA FIGULI</a:t>
            </a:r>
          </a:p>
        </p:txBody>
      </p:sp>
    </p:spTree>
    <p:extLst>
      <p:ext uri="{BB962C8B-B14F-4D97-AF65-F5344CB8AC3E}">
        <p14:creationId xmlns:p14="http://schemas.microsoft.com/office/powerpoint/2010/main" val="107640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8748</TotalTime>
  <Words>402</Words>
  <Application>Microsoft Macintosh PowerPoint</Application>
  <PresentationFormat>Widescreen</PresentationFormat>
  <Paragraphs>133</Paragraphs>
  <Slides>17</Slides>
  <Notes>0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3" baseType="lpstr">
      <vt:lpstr>Arial</vt:lpstr>
      <vt:lpstr>Bosch</vt:lpstr>
      <vt:lpstr>Calibri</vt:lpstr>
      <vt:lpstr>Calibri Light</vt:lpstr>
      <vt:lpstr>Magilio</vt:lpstr>
      <vt:lpstr>Office-tema</vt:lpstr>
      <vt:lpstr>UX Præsentation</vt:lpstr>
      <vt:lpstr>AGENDA</vt:lpstr>
      <vt:lpstr>PowerPoint-præsentation</vt:lpstr>
      <vt:lpstr>PowerPoint-præsentation</vt:lpstr>
      <vt:lpstr>HOVEDFORMÅL</vt:lpstr>
      <vt:lpstr>TEKSTER OG BILLEDER:</vt:lpstr>
      <vt:lpstr>WIREFRAMES</vt:lpstr>
      <vt:lpstr>PROTOTYPE - DESKTOP</vt:lpstr>
      <vt:lpstr>TEST AF IDE / PROTOTYPE FEM SEKUNDERS TEST</vt:lpstr>
      <vt:lpstr>TÆNKEHØJTTEST</vt:lpstr>
      <vt:lpstr>RESULTAT AF TEST</vt:lpstr>
      <vt:lpstr>VISUEL INSPIRATION OG VALG</vt:lpstr>
      <vt:lpstr>STYLETILE</vt:lpstr>
      <vt:lpstr>KODET SITE</vt:lpstr>
      <vt:lpstr>LIGHTHOUSE TEST RESULTATER</vt:lpstr>
      <vt:lpstr>LIGHTHOUSE TEST RESULTATER</vt:lpstr>
      <vt:lpstr>OVERORDNET 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Præsentation</dc:title>
  <dc:creator>Asta Semler Mortensen</dc:creator>
  <cp:lastModifiedBy>Asta Semler Mortensen</cp:lastModifiedBy>
  <cp:revision>19</cp:revision>
  <dcterms:created xsi:type="dcterms:W3CDTF">2023-10-11T10:50:47Z</dcterms:created>
  <dcterms:modified xsi:type="dcterms:W3CDTF">2023-10-17T12:39:25Z</dcterms:modified>
</cp:coreProperties>
</file>